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16"/>
  </p:notesMasterIdLst>
  <p:sldIdLst>
    <p:sldId id="345" r:id="rId2"/>
    <p:sldId id="379" r:id="rId3"/>
    <p:sldId id="381" r:id="rId4"/>
    <p:sldId id="380" r:id="rId5"/>
    <p:sldId id="382" r:id="rId6"/>
    <p:sldId id="388" r:id="rId7"/>
    <p:sldId id="387" r:id="rId8"/>
    <p:sldId id="384" r:id="rId9"/>
    <p:sldId id="390" r:id="rId10"/>
    <p:sldId id="364" r:id="rId11"/>
    <p:sldId id="383" r:id="rId12"/>
    <p:sldId id="391" r:id="rId13"/>
    <p:sldId id="386" r:id="rId14"/>
    <p:sldId id="39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1" id="{2E3D2FD5-5BF1-4859-A538-82B8F1B1E3C6}">
          <p14:sldIdLst>
            <p14:sldId id="345"/>
            <p14:sldId id="379"/>
            <p14:sldId id="381"/>
            <p14:sldId id="380"/>
          </p14:sldIdLst>
        </p14:section>
        <p14:section name="Раздел 2" id="{E753D5AD-0BD7-41D1-AA95-D98516142E61}">
          <p14:sldIdLst>
            <p14:sldId id="382"/>
            <p14:sldId id="388"/>
            <p14:sldId id="387"/>
          </p14:sldIdLst>
        </p14:section>
        <p14:section name="Раздел 3" id="{9FF9ADF0-B7EB-4DD6-A84F-6FA4602807D4}">
          <p14:sldIdLst>
            <p14:sldId id="384"/>
            <p14:sldId id="390"/>
            <p14:sldId id="364"/>
          </p14:sldIdLst>
        </p14:section>
        <p14:section name="Раздел 4" id="{510B7871-1778-4C29-9EC9-6BE7D9D6B836}">
          <p14:sldIdLst>
            <p14:sldId id="383"/>
            <p14:sldId id="391"/>
          </p14:sldIdLst>
        </p14:section>
        <p14:section name="Раздел 5" id="{F9543596-8A58-4EF4-8F29-09AC21B64F93}">
          <p14:sldIdLst>
            <p14:sldId id="386"/>
          </p14:sldIdLst>
        </p14:section>
        <p14:section name="Раздел 6" id="{4A32E9E7-F847-4588-B258-7580C476A38F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44336"/>
    <a:srgbClr val="FFFFFF"/>
    <a:srgbClr val="F8F8F8"/>
    <a:srgbClr val="111111"/>
    <a:srgbClr val="12002A"/>
    <a:srgbClr val="1D0022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6242" autoAdjust="0"/>
  </p:normalViewPr>
  <p:slideViewPr>
    <p:cSldViewPr snapToGrid="0">
      <p:cViewPr varScale="1">
        <p:scale>
          <a:sx n="72" d="100"/>
          <a:sy n="72" d="100"/>
        </p:scale>
        <p:origin x="91" y="173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28/08/2022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FC6089-3D82-43B1-99D2-E34B66D1CEF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26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682" r:id="rId3"/>
    <p:sldLayoutId id="2147483683" r:id="rId4"/>
    <p:sldLayoutId id="2147483684" r:id="rId5"/>
    <p:sldLayoutId id="2147483685" r:id="rId6"/>
    <p:sldLayoutId id="2147483701" r:id="rId7"/>
    <p:sldLayoutId id="2147483724" r:id="rId8"/>
    <p:sldLayoutId id="2147483678" r:id="rId9"/>
    <p:sldLayoutId id="2147483656" r:id="rId10"/>
    <p:sldLayoutId id="2147483679" r:id="rId11"/>
    <p:sldLayoutId id="2147483680" r:id="rId12"/>
    <p:sldLayoutId id="2147483681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2" r:id="rId45"/>
    <p:sldLayoutId id="2147483721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FEFBB7EA-DF75-4DB5-8C28-0560EF203C56}"/>
              </a:ext>
            </a:extLst>
          </p:cNvPr>
          <p:cNvSpPr/>
          <p:nvPr/>
        </p:nvSpPr>
        <p:spPr>
          <a:xfrm>
            <a:off x="0" y="274321"/>
            <a:ext cx="10141527" cy="6309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679636" y="1475874"/>
            <a:ext cx="5819776" cy="37394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Сравнение дебетовых карт, </a:t>
            </a:r>
            <a:r>
              <a:rPr lang="ru-RU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выпущенных банками Уралсиб и Альфа-Банк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C1F85-C1A1-4B51-98AC-2D9C9DB0C6FF}"/>
              </a:ext>
            </a:extLst>
          </p:cNvPr>
          <p:cNvSpPr txBox="1"/>
          <p:nvPr/>
        </p:nvSpPr>
        <p:spPr>
          <a:xfrm>
            <a:off x="3048000" y="3795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F14E43-88D5-48EE-89B9-57F3B0F19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66"/>
          <a:stretch/>
        </p:blipFill>
        <p:spPr>
          <a:xfrm>
            <a:off x="6547356" y="1592445"/>
            <a:ext cx="5193288" cy="35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9221F-A215-4DBD-BCC6-AAC1D1E11CF7}"/>
              </a:ext>
            </a:extLst>
          </p:cNvPr>
          <p:cNvSpPr txBox="1"/>
          <p:nvPr/>
        </p:nvSpPr>
        <p:spPr>
          <a:xfrm>
            <a:off x="386525" y="630676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3078" name="Picture 6" descr="Реклама кредитной карты Альфа-банка вводила потребителей в заблуждение |  Право | Новости | AdIndex.ru">
            <a:extLst>
              <a:ext uri="{FF2B5EF4-FFF2-40B4-BE49-F238E27FC236}">
                <a16:creationId xmlns:a16="http://schemas.microsoft.com/office/drawing/2014/main" id="{DD667C42-8DBF-4BE9-9EC8-CF809B40DF8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5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2D4FC-C999-443F-BE8D-D62DA855F49D}"/>
              </a:ext>
            </a:extLst>
          </p:cNvPr>
          <p:cNvSpPr txBox="1"/>
          <p:nvPr/>
        </p:nvSpPr>
        <p:spPr>
          <a:xfrm>
            <a:off x="1017773" y="1184674"/>
            <a:ext cx="5562320" cy="39070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ru-RU" b="1" dirty="0">
                <a:latin typeface="-apple-system"/>
              </a:rPr>
              <a:t>Карту можно заказать на сайте/в приложении, не посещая офис</a:t>
            </a:r>
          </a:p>
          <a:p>
            <a:pPr algn="l"/>
            <a:r>
              <a:rPr lang="ru-RU" dirty="0">
                <a:latin typeface="-apple-system"/>
              </a:rPr>
              <a:t>Да</a:t>
            </a:r>
          </a:p>
          <a:p>
            <a:pPr algn="l"/>
            <a:endParaRPr lang="ru-RU" b="1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dirty="0">
                <a:solidFill>
                  <a:srgbClr val="0B1F35"/>
                </a:solidFill>
                <a:latin typeface="-apple-system"/>
              </a:rPr>
              <a:t>Срок подготовки и доставки карты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3 дня</a:t>
            </a:r>
          </a:p>
          <a:p>
            <a:pPr algn="l"/>
            <a:endParaRPr lang="ru-RU" dirty="0">
              <a:solidFill>
                <a:srgbClr val="0B1F35"/>
              </a:solidFill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Можно заказать доставку по адресу?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Да</a:t>
            </a:r>
          </a:p>
          <a:p>
            <a:pPr algn="l"/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Можно забрать карту в отделении?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Да</a:t>
            </a:r>
          </a:p>
          <a:p>
            <a:pPr algn="l"/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dirty="0">
                <a:solidFill>
                  <a:srgbClr val="0B1F35"/>
                </a:solidFill>
                <a:latin typeface="-apple-system"/>
              </a:rPr>
              <a:t>Тип выдаваемой карты</a:t>
            </a:r>
          </a:p>
          <a:p>
            <a:pPr algn="l"/>
            <a:r>
              <a:rPr lang="ru-RU" i="0" dirty="0">
                <a:solidFill>
                  <a:srgbClr val="0B1F35"/>
                </a:solidFill>
                <a:effectLst/>
                <a:latin typeface="-apple-system"/>
              </a:rPr>
              <a:t>Именная</a:t>
            </a:r>
          </a:p>
          <a:p>
            <a:pPr algn="l"/>
            <a:endParaRPr lang="ru-RU" dirty="0">
              <a:solidFill>
                <a:srgbClr val="0B1F35"/>
              </a:solidFill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Возможность поменять тип карты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Нет</a:t>
            </a:r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9721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94F360B-2052-4217-A274-C85DCAC02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03" r="24674" b="9429"/>
          <a:stretch/>
        </p:blipFill>
        <p:spPr>
          <a:xfrm>
            <a:off x="6151326" y="2"/>
            <a:ext cx="6096000" cy="6857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F013AA6B-EA65-4FF5-8A07-6E4655D8E703}"/>
              </a:ext>
            </a:extLst>
          </p:cNvPr>
          <p:cNvSpPr txBox="1"/>
          <p:nvPr/>
        </p:nvSpPr>
        <p:spPr>
          <a:xfrm>
            <a:off x="1030014" y="3072679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EA0BEEE3-625E-4897-B0E0-0E99E4F73B4F}"/>
              </a:ext>
            </a:extLst>
          </p:cNvPr>
          <p:cNvSpPr txBox="1"/>
          <p:nvPr/>
        </p:nvSpPr>
        <p:spPr>
          <a:xfrm>
            <a:off x="1032544" y="3892721"/>
            <a:ext cx="216000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Информация о карте в общедоступных источниках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8F56A4BC-559C-4214-AB2C-9DB149569ECD}"/>
              </a:ext>
            </a:extLst>
          </p:cNvPr>
          <p:cNvSpPr txBox="1"/>
          <p:nvPr/>
        </p:nvSpPr>
        <p:spPr>
          <a:xfrm>
            <a:off x="467710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8EE36-6330-4C4E-9F66-7CC69C68A635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ru-RU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Получение карты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A5D24D2-53AC-4264-BAB8-FA0EE679CA3C}"/>
              </a:ext>
            </a:extLst>
          </p:cNvPr>
          <p:cNvSpPr txBox="1"/>
          <p:nvPr/>
        </p:nvSpPr>
        <p:spPr>
          <a:xfrm>
            <a:off x="832419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03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CDED3D3-D742-469B-B430-A91731D8F6B0}"/>
              </a:ext>
            </a:extLst>
          </p:cNvPr>
          <p:cNvSpPr txBox="1"/>
          <p:nvPr/>
        </p:nvSpPr>
        <p:spPr>
          <a:xfrm>
            <a:off x="8326724" y="3892721"/>
            <a:ext cx="21600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Использование карты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3E0802A1-47FC-436C-90CD-4FE61408ED32}"/>
              </a:ext>
            </a:extLst>
          </p:cNvPr>
          <p:cNvSpPr txBox="1"/>
          <p:nvPr/>
        </p:nvSpPr>
        <p:spPr>
          <a:xfrm>
            <a:off x="8324194" y="4500120"/>
            <a:ext cx="2785241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Удобство мобильного приложения, комфорт в пользовании карты (пополнение, снятие, перевод)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6DF82A8-F7D6-4003-978F-B9A62A9B18FE}"/>
              </a:ext>
            </a:extLst>
          </p:cNvPr>
          <p:cNvSpPr/>
          <p:nvPr/>
        </p:nvSpPr>
        <p:spPr>
          <a:xfrm>
            <a:off x="489634" y="772008"/>
            <a:ext cx="5040000" cy="57351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3F9A6-38FD-41DF-9A71-B0B3BB6F2FBE}"/>
              </a:ext>
            </a:extLst>
          </p:cNvPr>
          <p:cNvSpPr txBox="1"/>
          <p:nvPr/>
        </p:nvSpPr>
        <p:spPr>
          <a:xfrm>
            <a:off x="649751" y="3083441"/>
            <a:ext cx="4738039" cy="35232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Карта условно бесплатна (при тратах от 10 000 </a:t>
            </a:r>
            <a:r>
              <a:rPr lang="ru-RU" sz="1100" dirty="0" err="1"/>
              <a:t>руб</a:t>
            </a:r>
            <a:r>
              <a:rPr lang="ru-RU" sz="1100" dirty="0"/>
              <a:t> в месяц);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В интернет-банке/мобильном приложении есть общая информация о сумме накопленных бонусов;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Кеш-бэк до 3% при выполнении условий;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Широкая сеть партнеров-банкоматов</a:t>
            </a:r>
            <a:r>
              <a:rPr lang="en-US" sz="1100" dirty="0"/>
              <a:t>: </a:t>
            </a:r>
            <a:r>
              <a:rPr lang="ru-RU" sz="1100" dirty="0"/>
              <a:t>ВТБ, Райффайзенбанк, Росбанк, Открытие, ВБРР</a:t>
            </a:r>
            <a:r>
              <a:rPr lang="en-US" sz="1100" dirty="0"/>
              <a:t>;</a:t>
            </a:r>
            <a:endParaRPr lang="ru-RU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Процент на остаток до 9,5% в первые два месяца</a:t>
            </a:r>
            <a:r>
              <a:rPr lang="en-US" sz="1100" dirty="0"/>
              <a:t>;</a:t>
            </a:r>
            <a:endParaRPr lang="ru-RU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В приложении отображена информация по текущей ставке на остаток;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Бесплатный перевыпуск карты по любой причине.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AEF9CF-8633-4E18-8A87-B8AA0894CCDB}"/>
              </a:ext>
            </a:extLst>
          </p:cNvPr>
          <p:cNvSpPr/>
          <p:nvPr/>
        </p:nvSpPr>
        <p:spPr>
          <a:xfrm>
            <a:off x="6804211" y="772009"/>
            <a:ext cx="5040000" cy="57351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7CDA6B-E02C-461C-B8A4-331DEFF295E1}"/>
              </a:ext>
            </a:extLst>
          </p:cNvPr>
          <p:cNvSpPr txBox="1"/>
          <p:nvPr/>
        </p:nvSpPr>
        <p:spPr>
          <a:xfrm>
            <a:off x="6964326" y="3083441"/>
            <a:ext cx="4738039" cy="47928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Карта полностью бесплатна;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В истории платежей видна сумма начисленного кэш-бека по каждой операции;</a:t>
            </a: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В интернет-банке/мобильном приложении есть общая информация о сумме накопленного </a:t>
            </a:r>
            <a:r>
              <a:rPr lang="ru-RU" sz="1100" dirty="0" err="1"/>
              <a:t>кеш</a:t>
            </a:r>
            <a:r>
              <a:rPr lang="ru-RU" sz="1100" dirty="0"/>
              <a:t>-бэка;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Кеш-бэк от 1,5% при сумме покупок от 0 </a:t>
            </a:r>
            <a:r>
              <a:rPr lang="ru-RU" sz="1100" dirty="0" err="1"/>
              <a:t>руб</a:t>
            </a:r>
            <a:r>
              <a:rPr lang="ru-RU" sz="1100" dirty="0"/>
              <a:t>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Широкая сеть партнеров-банкоматов</a:t>
            </a:r>
            <a:r>
              <a:rPr lang="en-US" sz="1100" dirty="0"/>
              <a:t>: </a:t>
            </a:r>
            <a:r>
              <a:rPr lang="ru-RU" sz="1100" dirty="0"/>
              <a:t>Газпромбанк</a:t>
            </a:r>
            <a:r>
              <a:rPr lang="en-US" sz="1100" dirty="0"/>
              <a:t>, </a:t>
            </a:r>
            <a:r>
              <a:rPr lang="ru-RU" sz="1100" dirty="0" err="1"/>
              <a:t>Россельхозбанк</a:t>
            </a:r>
            <a:r>
              <a:rPr lang="en-US" sz="1100" dirty="0"/>
              <a:t>, </a:t>
            </a:r>
            <a:r>
              <a:rPr lang="ru-RU" sz="1100" dirty="0"/>
              <a:t>МКБ</a:t>
            </a:r>
            <a:r>
              <a:rPr lang="en-US" sz="1100" dirty="0"/>
              <a:t>, </a:t>
            </a:r>
            <a:r>
              <a:rPr lang="ru-RU" sz="1100" dirty="0"/>
              <a:t>Открытие</a:t>
            </a:r>
            <a:r>
              <a:rPr lang="en-US" sz="1100" dirty="0"/>
              <a:t>, </a:t>
            </a:r>
            <a:r>
              <a:rPr lang="ru-RU" sz="1100" dirty="0"/>
              <a:t>Росбанк</a:t>
            </a:r>
            <a:r>
              <a:rPr lang="en-US" sz="1100" dirty="0"/>
              <a:t>, </a:t>
            </a:r>
            <a:r>
              <a:rPr lang="ru-RU" sz="1100" dirty="0"/>
              <a:t>Промсвязьбанк</a:t>
            </a:r>
            <a:r>
              <a:rPr lang="en-US" sz="1100" dirty="0"/>
              <a:t>, </a:t>
            </a:r>
            <a:r>
              <a:rPr lang="ru-RU" sz="1100" dirty="0"/>
              <a:t>УБРиР</a:t>
            </a:r>
            <a:r>
              <a:rPr lang="en-US" sz="1100" dirty="0"/>
              <a:t>:</a:t>
            </a:r>
            <a:endParaRPr lang="ru-RU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Моментальная смена привязанного к карте счёта в любой валюте (₽, $, €, £, ₣) в приложении</a:t>
            </a:r>
            <a:r>
              <a:rPr lang="en-US" sz="1100" dirty="0"/>
              <a:t>;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ru-RU" sz="1100" dirty="0"/>
              <a:t>Есть трудности в поиске полных тарифов по карте на сайте банка.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ru-RU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927ED-AC87-4DEC-B054-F69853AB2A44}"/>
              </a:ext>
            </a:extLst>
          </p:cNvPr>
          <p:cNvSpPr txBox="1"/>
          <p:nvPr/>
        </p:nvSpPr>
        <p:spPr>
          <a:xfrm>
            <a:off x="314807" y="218010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lang="ru-RU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4CB813-283B-4CE7-B705-4E56590E719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" r="3738" b="10842"/>
          <a:stretch/>
        </p:blipFill>
        <p:spPr bwMode="auto">
          <a:xfrm>
            <a:off x="1302486" y="772008"/>
            <a:ext cx="3414296" cy="21600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Банковские карты 💳| Альфа-Банк - Заказать и оформить онлайн банковскую  пластиковую карту в 2020 году">
            <a:extLst>
              <a:ext uri="{FF2B5EF4-FFF2-40B4-BE49-F238E27FC236}">
                <a16:creationId xmlns:a16="http://schemas.microsoft.com/office/drawing/2014/main" id="{678365AE-CD32-48DB-A657-497E0C7E908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" r="2002"/>
          <a:stretch>
            <a:fillRect/>
          </a:stretch>
        </p:blipFill>
        <p:spPr bwMode="auto">
          <a:xfrm>
            <a:off x="7698885" y="772008"/>
            <a:ext cx="3250651" cy="21600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7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394E9436-446F-49C9-A078-4D72BF242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12060"/>
              </p:ext>
            </p:extLst>
          </p:nvPr>
        </p:nvGraphicFramePr>
        <p:xfrm>
          <a:off x="0" y="1222744"/>
          <a:ext cx="12192000" cy="5635255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19435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67025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72902352"/>
                    </a:ext>
                  </a:extLst>
                </a:gridCol>
              </a:tblGrid>
              <a:tr h="41533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Карта Прибыль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Альфа-Карта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21471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Дизайн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45518"/>
                  </a:ext>
                </a:extLst>
              </a:tr>
              <a:tr h="685407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Процент на остаток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 9,5%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до 8% (при открытии «Альфа-счёта»)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93559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Возможный </a:t>
                      </a:r>
                      <a:r>
                        <a:rPr lang="ru-RU" dirty="0" err="1"/>
                        <a:t>кеш</a:t>
                      </a:r>
                      <a:r>
                        <a:rPr lang="ru-RU" dirty="0"/>
                        <a:t>-бэк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 1 до 3%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от 1,5 до 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465717"/>
                  </a:ext>
                </a:extLst>
              </a:tr>
              <a:tr h="71687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Широкая сеть банкоматов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570134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Срок доставки карты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 день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дня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971305"/>
                  </a:ext>
                </a:extLst>
              </a:tr>
              <a:tr h="102410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Тип получаемой карты при заказе онлайн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Безымянная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Именная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36481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Перевыпуск карты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0 руб.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658564"/>
                  </a:ext>
                </a:extLst>
              </a:tr>
              <a:tr h="71687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Плата за пользование карты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 </a:t>
                      </a:r>
                      <a:r>
                        <a:rPr lang="ru-RU" dirty="0"/>
                        <a:t>руб./мес.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 руб.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0389"/>
                  </a:ext>
                </a:extLst>
              </a:tr>
              <a:tr h="41533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Валюта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₽, $, €, £, ₣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4153"/>
                  </a:ext>
                </a:extLst>
              </a:tr>
            </a:tbl>
          </a:graphicData>
        </a:graphic>
      </p:graphicFrame>
      <p:sp>
        <p:nvSpPr>
          <p:cNvPr id="4" name="Freeform: Shape 165">
            <a:extLst>
              <a:ext uri="{FF2B5EF4-FFF2-40B4-BE49-F238E27FC236}">
                <a16:creationId xmlns:a16="http://schemas.microsoft.com/office/drawing/2014/main" id="{C16EDBE2-CA01-4CB9-9C47-7AFA25DF3D90}"/>
              </a:ext>
            </a:extLst>
          </p:cNvPr>
          <p:cNvSpPr/>
          <p:nvPr/>
        </p:nvSpPr>
        <p:spPr>
          <a:xfrm>
            <a:off x="5920151" y="1752499"/>
            <a:ext cx="351693" cy="281354"/>
          </a:xfrm>
          <a:custGeom>
            <a:avLst/>
            <a:gdLst>
              <a:gd name="connsiteX0" fmla="*/ 122653 w 351692"/>
              <a:gd name="connsiteY0" fmla="*/ 210576 h 281354"/>
              <a:gd name="connsiteX1" fmla="*/ 48797 w 351692"/>
              <a:gd name="connsiteY1" fmla="*/ 136720 h 281354"/>
              <a:gd name="connsiteX2" fmla="*/ 24179 w 351692"/>
              <a:gd name="connsiteY2" fmla="*/ 161339 h 281354"/>
              <a:gd name="connsiteX3" fmla="*/ 122653 w 351692"/>
              <a:gd name="connsiteY3" fmla="*/ 259813 h 281354"/>
              <a:gd name="connsiteX4" fmla="*/ 333668 w 351692"/>
              <a:gd name="connsiteY4" fmla="*/ 48797 h 281354"/>
              <a:gd name="connsiteX5" fmla="*/ 309050 w 351692"/>
              <a:gd name="connsiteY5" fmla="*/ 24179 h 281354"/>
              <a:gd name="connsiteX6" fmla="*/ 122653 w 351692"/>
              <a:gd name="connsiteY6" fmla="*/ 210576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81354">
                <a:moveTo>
                  <a:pt x="122653" y="210576"/>
                </a:moveTo>
                <a:lnTo>
                  <a:pt x="48797" y="136720"/>
                </a:lnTo>
                <a:lnTo>
                  <a:pt x="24179" y="161339"/>
                </a:lnTo>
                <a:lnTo>
                  <a:pt x="122653" y="259813"/>
                </a:lnTo>
                <a:lnTo>
                  <a:pt x="333668" y="48797"/>
                </a:lnTo>
                <a:lnTo>
                  <a:pt x="309050" y="24179"/>
                </a:lnTo>
                <a:lnTo>
                  <a:pt x="122653" y="210576"/>
                </a:lnTo>
                <a:close/>
              </a:path>
            </a:pathLst>
          </a:custGeom>
          <a:solidFill>
            <a:schemeClr val="tx1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5" name="Freeform: Shape 165">
            <a:extLst>
              <a:ext uri="{FF2B5EF4-FFF2-40B4-BE49-F238E27FC236}">
                <a16:creationId xmlns:a16="http://schemas.microsoft.com/office/drawing/2014/main" id="{662FC528-9D8E-4673-B697-C5A15A83C6E8}"/>
              </a:ext>
            </a:extLst>
          </p:cNvPr>
          <p:cNvSpPr/>
          <p:nvPr/>
        </p:nvSpPr>
        <p:spPr>
          <a:xfrm>
            <a:off x="10153092" y="1752499"/>
            <a:ext cx="351693" cy="281354"/>
          </a:xfrm>
          <a:custGeom>
            <a:avLst/>
            <a:gdLst>
              <a:gd name="connsiteX0" fmla="*/ 122653 w 351692"/>
              <a:gd name="connsiteY0" fmla="*/ 210576 h 281354"/>
              <a:gd name="connsiteX1" fmla="*/ 48797 w 351692"/>
              <a:gd name="connsiteY1" fmla="*/ 136720 h 281354"/>
              <a:gd name="connsiteX2" fmla="*/ 24179 w 351692"/>
              <a:gd name="connsiteY2" fmla="*/ 161339 h 281354"/>
              <a:gd name="connsiteX3" fmla="*/ 122653 w 351692"/>
              <a:gd name="connsiteY3" fmla="*/ 259813 h 281354"/>
              <a:gd name="connsiteX4" fmla="*/ 333668 w 351692"/>
              <a:gd name="connsiteY4" fmla="*/ 48797 h 281354"/>
              <a:gd name="connsiteX5" fmla="*/ 309050 w 351692"/>
              <a:gd name="connsiteY5" fmla="*/ 24179 h 281354"/>
              <a:gd name="connsiteX6" fmla="*/ 122653 w 351692"/>
              <a:gd name="connsiteY6" fmla="*/ 210576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81354">
                <a:moveTo>
                  <a:pt x="122653" y="210576"/>
                </a:moveTo>
                <a:lnTo>
                  <a:pt x="48797" y="136720"/>
                </a:lnTo>
                <a:lnTo>
                  <a:pt x="24179" y="161339"/>
                </a:lnTo>
                <a:lnTo>
                  <a:pt x="122653" y="259813"/>
                </a:lnTo>
                <a:lnTo>
                  <a:pt x="333668" y="48797"/>
                </a:lnTo>
                <a:lnTo>
                  <a:pt x="309050" y="24179"/>
                </a:lnTo>
                <a:lnTo>
                  <a:pt x="122653" y="210576"/>
                </a:lnTo>
                <a:close/>
              </a:path>
            </a:pathLst>
          </a:custGeom>
          <a:solidFill>
            <a:schemeClr val="tx1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7" name="Freeform: Shape 165">
            <a:extLst>
              <a:ext uri="{FF2B5EF4-FFF2-40B4-BE49-F238E27FC236}">
                <a16:creationId xmlns:a16="http://schemas.microsoft.com/office/drawing/2014/main" id="{6526444E-2CC1-452F-BEB9-A0A916A29098}"/>
              </a:ext>
            </a:extLst>
          </p:cNvPr>
          <p:cNvSpPr/>
          <p:nvPr/>
        </p:nvSpPr>
        <p:spPr>
          <a:xfrm>
            <a:off x="5920151" y="3338412"/>
            <a:ext cx="351693" cy="281354"/>
          </a:xfrm>
          <a:custGeom>
            <a:avLst/>
            <a:gdLst>
              <a:gd name="connsiteX0" fmla="*/ 122653 w 351692"/>
              <a:gd name="connsiteY0" fmla="*/ 210576 h 281354"/>
              <a:gd name="connsiteX1" fmla="*/ 48797 w 351692"/>
              <a:gd name="connsiteY1" fmla="*/ 136720 h 281354"/>
              <a:gd name="connsiteX2" fmla="*/ 24179 w 351692"/>
              <a:gd name="connsiteY2" fmla="*/ 161339 h 281354"/>
              <a:gd name="connsiteX3" fmla="*/ 122653 w 351692"/>
              <a:gd name="connsiteY3" fmla="*/ 259813 h 281354"/>
              <a:gd name="connsiteX4" fmla="*/ 333668 w 351692"/>
              <a:gd name="connsiteY4" fmla="*/ 48797 h 281354"/>
              <a:gd name="connsiteX5" fmla="*/ 309050 w 351692"/>
              <a:gd name="connsiteY5" fmla="*/ 24179 h 281354"/>
              <a:gd name="connsiteX6" fmla="*/ 122653 w 351692"/>
              <a:gd name="connsiteY6" fmla="*/ 210576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81354">
                <a:moveTo>
                  <a:pt x="122653" y="210576"/>
                </a:moveTo>
                <a:lnTo>
                  <a:pt x="48797" y="136720"/>
                </a:lnTo>
                <a:lnTo>
                  <a:pt x="24179" y="161339"/>
                </a:lnTo>
                <a:lnTo>
                  <a:pt x="122653" y="259813"/>
                </a:lnTo>
                <a:lnTo>
                  <a:pt x="333668" y="48797"/>
                </a:lnTo>
                <a:lnTo>
                  <a:pt x="309050" y="24179"/>
                </a:lnTo>
                <a:lnTo>
                  <a:pt x="122653" y="210576"/>
                </a:lnTo>
                <a:close/>
              </a:path>
            </a:pathLst>
          </a:custGeom>
          <a:solidFill>
            <a:schemeClr val="tx1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8" name="Freeform: Shape 165">
            <a:extLst>
              <a:ext uri="{FF2B5EF4-FFF2-40B4-BE49-F238E27FC236}">
                <a16:creationId xmlns:a16="http://schemas.microsoft.com/office/drawing/2014/main" id="{C6E6B87B-34CE-4B7B-BB23-0D5C93751E2F}"/>
              </a:ext>
            </a:extLst>
          </p:cNvPr>
          <p:cNvSpPr/>
          <p:nvPr/>
        </p:nvSpPr>
        <p:spPr>
          <a:xfrm>
            <a:off x="10098928" y="3338412"/>
            <a:ext cx="351693" cy="281354"/>
          </a:xfrm>
          <a:custGeom>
            <a:avLst/>
            <a:gdLst>
              <a:gd name="connsiteX0" fmla="*/ 122653 w 351692"/>
              <a:gd name="connsiteY0" fmla="*/ 210576 h 281354"/>
              <a:gd name="connsiteX1" fmla="*/ 48797 w 351692"/>
              <a:gd name="connsiteY1" fmla="*/ 136720 h 281354"/>
              <a:gd name="connsiteX2" fmla="*/ 24179 w 351692"/>
              <a:gd name="connsiteY2" fmla="*/ 161339 h 281354"/>
              <a:gd name="connsiteX3" fmla="*/ 122653 w 351692"/>
              <a:gd name="connsiteY3" fmla="*/ 259813 h 281354"/>
              <a:gd name="connsiteX4" fmla="*/ 333668 w 351692"/>
              <a:gd name="connsiteY4" fmla="*/ 48797 h 281354"/>
              <a:gd name="connsiteX5" fmla="*/ 309050 w 351692"/>
              <a:gd name="connsiteY5" fmla="*/ 24179 h 281354"/>
              <a:gd name="connsiteX6" fmla="*/ 122653 w 351692"/>
              <a:gd name="connsiteY6" fmla="*/ 210576 h 281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92" h="281354">
                <a:moveTo>
                  <a:pt x="122653" y="210576"/>
                </a:moveTo>
                <a:lnTo>
                  <a:pt x="48797" y="136720"/>
                </a:lnTo>
                <a:lnTo>
                  <a:pt x="24179" y="161339"/>
                </a:lnTo>
                <a:lnTo>
                  <a:pt x="122653" y="259813"/>
                </a:lnTo>
                <a:lnTo>
                  <a:pt x="333668" y="48797"/>
                </a:lnTo>
                <a:lnTo>
                  <a:pt x="309050" y="24179"/>
                </a:lnTo>
                <a:lnTo>
                  <a:pt x="122653" y="210576"/>
                </a:lnTo>
                <a:close/>
              </a:path>
            </a:pathLst>
          </a:custGeom>
          <a:solidFill>
            <a:schemeClr val="tx1"/>
          </a:solidFill>
          <a:ln w="17463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4C996-C622-433D-BBC9-816B956391D2}"/>
              </a:ext>
            </a:extLst>
          </p:cNvPr>
          <p:cNvSpPr txBox="1"/>
          <p:nvPr/>
        </p:nvSpPr>
        <p:spPr>
          <a:xfrm>
            <a:off x="2776913" y="367341"/>
            <a:ext cx="6638167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Сравнение дебетовых карт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7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6BAB1A-AE16-497D-BFEA-24961F426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" r="2239" b="9066"/>
          <a:stretch/>
        </p:blipFill>
        <p:spPr>
          <a:xfrm>
            <a:off x="1" y="903768"/>
            <a:ext cx="12192000" cy="59542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32A86-84A5-48CB-B832-B5C4F1165A8C}"/>
              </a:ext>
            </a:extLst>
          </p:cNvPr>
          <p:cNvSpPr txBox="1"/>
          <p:nvPr/>
        </p:nvSpPr>
        <p:spPr>
          <a:xfrm>
            <a:off x="196702" y="224221"/>
            <a:ext cx="11798595" cy="4020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spc="100" dirty="0">
                <a:solidFill>
                  <a:schemeClr val="accent1"/>
                </a:solidFill>
                <a:latin typeface="Segoe UI Semibold"/>
                <a:cs typeface="Segoe UI" panose="020B0502040204020203" pitchFamily="34" charset="0"/>
              </a:rPr>
              <a:t>Карта пути клиента при оформлении дебетовой карты</a:t>
            </a:r>
          </a:p>
        </p:txBody>
      </p:sp>
    </p:spTree>
    <p:extLst>
      <p:ext uri="{BB962C8B-B14F-4D97-AF65-F5344CB8AC3E}">
        <p14:creationId xmlns:p14="http://schemas.microsoft.com/office/powerpoint/2010/main" val="180326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>
            <a:extLst>
              <a:ext uri="{FF2B5EF4-FFF2-40B4-BE49-F238E27FC236}">
                <a16:creationId xmlns:a16="http://schemas.microsoft.com/office/drawing/2014/main" id="{6473207F-6474-4826-97CC-90293391B20B}"/>
              </a:ext>
            </a:extLst>
          </p:cNvPr>
          <p:cNvSpPr txBox="1"/>
          <p:nvPr/>
        </p:nvSpPr>
        <p:spPr>
          <a:xfrm>
            <a:off x="1811186" y="4697216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Уралсиб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E1F50B75-4263-4B20-AD7A-3754B4C42E7B}"/>
              </a:ext>
            </a:extLst>
          </p:cNvPr>
          <p:cNvSpPr txBox="1"/>
          <p:nvPr/>
        </p:nvSpPr>
        <p:spPr>
          <a:xfrm>
            <a:off x="865331" y="5166784"/>
            <a:ext cx="3141040" cy="13505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 algn="r">
              <a:lnSpc>
                <a:spcPct val="150000"/>
              </a:lnSpc>
              <a:defRPr/>
            </a:pPr>
            <a:r>
              <a:rPr lang="ru-RU" dirty="0">
                <a:solidFill>
                  <a:schemeClr val="tx2"/>
                </a:solidFill>
              </a:rPr>
              <a:t>Российский коммерческий банк. Входит в топ-25 крупнейших банков РФ по размеру активов. Центральный офис расположен в Москве. Региональная сеть банка включает 219 точек продаж.​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B418E99A-12AD-4B38-BA0D-A88B71489129}"/>
              </a:ext>
            </a:extLst>
          </p:cNvPr>
          <p:cNvSpPr txBox="1"/>
          <p:nvPr/>
        </p:nvSpPr>
        <p:spPr>
          <a:xfrm>
            <a:off x="8541428" y="4694675"/>
            <a:ext cx="216000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>
              <a:defRPr/>
            </a:pPr>
            <a:r>
              <a:rPr lang="ru-RU" sz="24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Альфа-Банк</a:t>
            </a:r>
            <a:endParaRPr lang="en-US" sz="2400" dirty="0">
              <a:solidFill>
                <a:schemeClr val="tx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B01F3F80-F8FC-429F-84FF-AB14F454B00A}"/>
              </a:ext>
            </a:extLst>
          </p:cNvPr>
          <p:cNvSpPr txBox="1"/>
          <p:nvPr/>
        </p:nvSpPr>
        <p:spPr>
          <a:xfrm>
            <a:off x="8541428" y="5171636"/>
            <a:ext cx="2785241" cy="10735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tx2"/>
                </a:solidFill>
              </a:rPr>
              <a:t>Крупнейший частный банк в России, занимающий четвёртое место по размеру активов. Имеет 499 офисов (главный — в Москве).​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8775905-29B5-4F63-9A0A-77710406F016}"/>
              </a:ext>
            </a:extLst>
          </p:cNvPr>
          <p:cNvCxnSpPr>
            <a:cxnSpLocks/>
          </p:cNvCxnSpPr>
          <p:nvPr/>
        </p:nvCxnSpPr>
        <p:spPr>
          <a:xfrm>
            <a:off x="6096000" y="4580877"/>
            <a:ext cx="0" cy="18909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Уралсиб Онлайн on the App Store">
            <a:extLst>
              <a:ext uri="{FF2B5EF4-FFF2-40B4-BE49-F238E27FC236}">
                <a16:creationId xmlns:a16="http://schemas.microsoft.com/office/drawing/2014/main" id="{B120C1E4-CC07-4712-9CA3-9F4CE5529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8" t="11184" r="30235" b="14071"/>
          <a:stretch/>
        </p:blipFill>
        <p:spPr bwMode="auto">
          <a:xfrm>
            <a:off x="4182541" y="4694676"/>
            <a:ext cx="1772473" cy="177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4B8CCF-CFE9-40B8-899E-2E01818A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52" y="4803319"/>
            <a:ext cx="1598718" cy="1598718"/>
          </a:xfrm>
          <a:prstGeom prst="rect">
            <a:avLst/>
          </a:prstGeom>
        </p:spPr>
      </p:pic>
      <p:pic>
        <p:nvPicPr>
          <p:cNvPr id="1042" name="Picture 18" descr="Альфа-Банк, банк, ул. Ленина, 32/1, Уфа — Яндекс Карты">
            <a:extLst>
              <a:ext uri="{FF2B5EF4-FFF2-40B4-BE49-F238E27FC236}">
                <a16:creationId xmlns:a16="http://schemas.microsoft.com/office/drawing/2014/main" id="{0F8EB3EF-1316-4AD5-B1CA-708A84A89F11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" b="41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Уралсиб: о банке, работе и приеме на работу, тестах и собеседовании">
            <a:extLst>
              <a:ext uri="{FF2B5EF4-FFF2-40B4-BE49-F238E27FC236}">
                <a16:creationId xmlns:a16="http://schemas.microsoft.com/office/drawing/2014/main" id="{AF3DF2B1-D572-4DDE-BAE9-6F07E4D7E2A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r="1552"/>
          <a:stretch>
            <a:fillRect/>
          </a:stretch>
        </p:blipFill>
        <p:spPr bwMode="auto">
          <a:xfrm>
            <a:off x="0" y="-12700"/>
            <a:ext cx="6096000" cy="41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9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6672263" y="1514475"/>
            <a:ext cx="4972050" cy="1040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Дебетовая карта Прибыль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6672263" y="3584657"/>
            <a:ext cx="4076700" cy="13679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До 9,5% </a:t>
            </a:r>
          </a:p>
          <a:p>
            <a:pPr algn="l"/>
            <a:r>
              <a:rPr lang="ru-RU" i="0" dirty="0">
                <a:solidFill>
                  <a:srgbClr val="0B1F35"/>
                </a:solidFill>
                <a:effectLst/>
                <a:latin typeface="-apple-system"/>
              </a:rPr>
              <a:t>на остаток</a:t>
            </a:r>
          </a:p>
          <a:p>
            <a:pPr algn="l"/>
            <a:r>
              <a:rPr lang="ru-RU" b="1" dirty="0">
                <a:solidFill>
                  <a:srgbClr val="0B1F35"/>
                </a:solidFill>
                <a:latin typeface="-apple-system"/>
              </a:rPr>
              <a:t>Д</a:t>
            </a:r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о 3%</a:t>
            </a:r>
          </a:p>
          <a:p>
            <a:pPr algn="l"/>
            <a:r>
              <a:rPr lang="ru-RU" i="0" dirty="0" err="1">
                <a:solidFill>
                  <a:srgbClr val="0B1F35"/>
                </a:solidFill>
                <a:effectLst/>
                <a:latin typeface="-apple-system"/>
              </a:rPr>
              <a:t>кешбэк</a:t>
            </a:r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0 ₽ обслуживание</a:t>
            </a:r>
          </a:p>
          <a:p>
            <a:pPr algn="l"/>
            <a:r>
              <a:rPr lang="ru-RU" i="0" dirty="0">
                <a:solidFill>
                  <a:srgbClr val="0B1F35"/>
                </a:solidFill>
                <a:effectLst/>
                <a:latin typeface="-apple-system"/>
              </a:rPr>
              <a:t>на простых условиях</a:t>
            </a:r>
            <a:endParaRPr lang="ru-RU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6672262" y="1183898"/>
            <a:ext cx="2225931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>
                <a:solidFill>
                  <a:schemeClr val="accent1"/>
                </a:solidFill>
                <a:latin typeface="Segoe UI Semibold"/>
                <a:cs typeface="Segoe UI" panose="020B0502040204020203" pitchFamily="34" charset="0"/>
              </a:rPr>
              <a:t>Уралсиб</a:t>
            </a:r>
            <a:endParaRPr lang="fr-FR" sz="1200" spc="1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808E4BE-66CE-4943-A28E-44E70822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855" y="5272859"/>
            <a:ext cx="300458" cy="300458"/>
          </a:xfrm>
          <a:prstGeom prst="rect">
            <a:avLst/>
          </a:prstGeom>
        </p:spPr>
      </p:pic>
      <p:pic>
        <p:nvPicPr>
          <p:cNvPr id="3078" name="Picture 6" descr="Разбор Банки.ру. Карта «Прибыль» от банка «Уралсиб»: копить нельзя  потратить | Банки.ру">
            <a:extLst>
              <a:ext uri="{FF2B5EF4-FFF2-40B4-BE49-F238E27FC236}">
                <a16:creationId xmlns:a16="http://schemas.microsoft.com/office/drawing/2014/main" id="{55E04175-8584-4726-B613-336661D3732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r="26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58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6672263" y="1514475"/>
            <a:ext cx="4972050" cy="499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ru-RU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Дебетовая Альфа-Карта</a:t>
            </a:r>
            <a:endParaRPr lang="fr-F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6672263" y="3584657"/>
            <a:ext cx="4076700" cy="13679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До 33% </a:t>
            </a:r>
            <a:r>
              <a:rPr lang="ru-RU" b="1" i="0" dirty="0" err="1">
                <a:solidFill>
                  <a:srgbClr val="0B1F35"/>
                </a:solidFill>
                <a:effectLst/>
                <a:latin typeface="-apple-system"/>
              </a:rPr>
              <a:t>кэшбэк</a:t>
            </a:r>
            <a:endParaRPr lang="ru-RU" b="1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у партнёров до 2% на всё</a:t>
            </a: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Бесплатное обслуживание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навсегда</a:t>
            </a: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Альфа-Онлайн</a:t>
            </a:r>
          </a:p>
          <a:p>
            <a:pPr algn="l"/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интернет-банк, который работает везде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A9C59-46FF-4992-8078-F8DD8674AAC7}"/>
              </a:ext>
            </a:extLst>
          </p:cNvPr>
          <p:cNvSpPr txBox="1"/>
          <p:nvPr/>
        </p:nvSpPr>
        <p:spPr>
          <a:xfrm>
            <a:off x="6672262" y="1183898"/>
            <a:ext cx="2225931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>
                <a:solidFill>
                  <a:schemeClr val="accent1"/>
                </a:solidFill>
                <a:latin typeface="Segoe UI Semibold"/>
                <a:cs typeface="Segoe UI" panose="020B0502040204020203" pitchFamily="34" charset="0"/>
              </a:rPr>
              <a:t>Альфа-Банк</a:t>
            </a:r>
            <a:endParaRPr lang="fr-FR" sz="1200" spc="1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808E4BE-66CE-4943-A28E-44E70822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3855" y="5272859"/>
            <a:ext cx="300458" cy="3004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5E9695-9A5C-4F32-BE15-C4D1E4D7CC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39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9B0921-AFB2-4880-8E81-70CDBA63B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1" t="-269" r="3358" b="10415"/>
          <a:stretch/>
        </p:blipFill>
        <p:spPr>
          <a:xfrm>
            <a:off x="6069724" y="0"/>
            <a:ext cx="6096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2141BB0-9A25-41E8-BF44-D4C2030D0733}"/>
              </a:ext>
            </a:extLst>
          </p:cNvPr>
          <p:cNvSpPr txBox="1"/>
          <p:nvPr/>
        </p:nvSpPr>
        <p:spPr>
          <a:xfrm>
            <a:off x="1030014" y="3072679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F4859B8D-75D4-4566-AA4E-FB365532BB97}"/>
              </a:ext>
            </a:extLst>
          </p:cNvPr>
          <p:cNvSpPr txBox="1"/>
          <p:nvPr/>
        </p:nvSpPr>
        <p:spPr>
          <a:xfrm>
            <a:off x="1085094" y="3892721"/>
            <a:ext cx="3134809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Информация о карте в общедоступных источниках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E476FB28-A8A4-4469-A0FE-53843E6DC73C}"/>
              </a:ext>
            </a:extLst>
          </p:cNvPr>
          <p:cNvSpPr txBox="1"/>
          <p:nvPr/>
        </p:nvSpPr>
        <p:spPr>
          <a:xfrm>
            <a:off x="1080035" y="4830221"/>
            <a:ext cx="2785241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prstClr val="white"/>
                </a:solidFill>
              </a:rPr>
              <a:t>Сравним насколько полно предоставлена информация о картах на сайтах банка. Рейтинг на </a:t>
            </a:r>
            <a:r>
              <a:rPr lang="ru-RU" dirty="0" err="1">
                <a:solidFill>
                  <a:prstClr val="white"/>
                </a:solidFill>
              </a:rPr>
              <a:t>Банки.ру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6EF53583-D89F-4117-A9B7-FB796BB8FF09}"/>
              </a:ext>
            </a:extLst>
          </p:cNvPr>
          <p:cNvSpPr txBox="1"/>
          <p:nvPr/>
        </p:nvSpPr>
        <p:spPr>
          <a:xfrm>
            <a:off x="467710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DDE10-9AA8-4FB1-BB7C-3B78F8FCD4EB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ru-RU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Получение карты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49FBC00-9630-4AC3-9169-04321A094ED7}"/>
              </a:ext>
            </a:extLst>
          </p:cNvPr>
          <p:cNvSpPr txBox="1"/>
          <p:nvPr/>
        </p:nvSpPr>
        <p:spPr>
          <a:xfrm>
            <a:off x="832419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03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550912A-5375-4AAE-AE34-112D1AE12F65}"/>
              </a:ext>
            </a:extLst>
          </p:cNvPr>
          <p:cNvSpPr txBox="1"/>
          <p:nvPr/>
        </p:nvSpPr>
        <p:spPr>
          <a:xfrm>
            <a:off x="8326724" y="3892721"/>
            <a:ext cx="2160000" cy="9233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Использование карты</a:t>
            </a:r>
          </a:p>
          <a:p>
            <a:pPr lvl="0"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9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7F464D4F-8BAB-46D9-9F35-333D945F0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CED0CD9E-A95E-4E4A-967D-082F582DFC45}"/>
              </a:ext>
            </a:extLst>
          </p:cNvPr>
          <p:cNvSpPr txBox="1"/>
          <p:nvPr/>
        </p:nvSpPr>
        <p:spPr>
          <a:xfrm>
            <a:off x="1642901" y="1248869"/>
            <a:ext cx="6261610" cy="19045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На сайте Уралсиба представлена основная информация по карте, есть возможность скачать и посмотреть тарифы. Тарифы также представлены не полностью, в разделе карт основная информация, необходимая клиентам для пользования картой. Есть ссылка на полные тарифы.</a:t>
            </a:r>
          </a:p>
          <a:p>
            <a:pPr lvl="0">
              <a:lnSpc>
                <a:spcPct val="150000"/>
              </a:lnSpc>
              <a:defRPr/>
            </a:pPr>
            <a:endParaRPr lang="ru-RU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В рейтинге </a:t>
            </a:r>
            <a:r>
              <a:rPr lang="ru-RU" dirty="0" err="1">
                <a:solidFill>
                  <a:schemeClr val="bg1"/>
                </a:solidFill>
              </a:rPr>
              <a:t>Банки.ру</a:t>
            </a:r>
            <a:r>
              <a:rPr lang="ru-RU" dirty="0">
                <a:solidFill>
                  <a:schemeClr val="bg1"/>
                </a:solidFill>
              </a:rPr>
              <a:t> карта Прибыль является второй по популярности дебетовой картой в Уфе и третьей в Москве.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E734E4-1C82-42D2-AD47-9DD1AEB74A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2"/>
          <a:stretch/>
        </p:blipFill>
        <p:spPr>
          <a:xfrm>
            <a:off x="1111624" y="3885942"/>
            <a:ext cx="11080376" cy="2972058"/>
          </a:xfrm>
          <a:prstGeom prst="rect">
            <a:avLst/>
          </a:prstGeom>
        </p:spPr>
      </p:pic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687084B-7657-44D7-9B7F-14E173C5D7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018771"/>
              </p:ext>
            </p:extLst>
          </p:nvPr>
        </p:nvGraphicFramePr>
        <p:xfrm>
          <a:off x="9672918" y="146270"/>
          <a:ext cx="1933948" cy="3497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Acrobat Document" r:id="rId4" imgW="4533723" imgH="8206574" progId="Acrobat.Document.DC">
                  <p:embed/>
                </p:oleObj>
              </mc:Choice>
              <mc:Fallback>
                <p:oleObj name="Acrobat Document" r:id="rId4" imgW="4533723" imgH="820657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72918" y="146270"/>
                        <a:ext cx="1933948" cy="3497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3">
            <a:extLst>
              <a:ext uri="{FF2B5EF4-FFF2-40B4-BE49-F238E27FC236}">
                <a16:creationId xmlns:a16="http://schemas.microsoft.com/office/drawing/2014/main" id="{DA1B2156-4C06-437B-B62F-442081CEBD1F}"/>
              </a:ext>
            </a:extLst>
          </p:cNvPr>
          <p:cNvSpPr txBox="1"/>
          <p:nvPr/>
        </p:nvSpPr>
        <p:spPr>
          <a:xfrm>
            <a:off x="1642901" y="410161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7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7F464D4F-8BAB-46D9-9F35-333D945F0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71E7B-D71F-45A9-8479-6C6827B1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524" y="3596357"/>
            <a:ext cx="10798476" cy="3261643"/>
          </a:xfrm>
          <a:prstGeom prst="rect">
            <a:avLst/>
          </a:prstGeom>
        </p:spPr>
      </p:pic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E79F7F0C-0A9F-450F-804E-4A995C06BB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501084"/>
              </p:ext>
            </p:extLst>
          </p:nvPr>
        </p:nvGraphicFramePr>
        <p:xfrm>
          <a:off x="9547412" y="125187"/>
          <a:ext cx="2151903" cy="304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4" imgW="4533840" imgH="6415920" progId="Acrobat.Document.DC">
                  <p:embed/>
                </p:oleObj>
              </mc:Choice>
              <mc:Fallback>
                <p:oleObj name="Acrobat Document" r:id="rId4" imgW="4533840" imgH="64159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47412" y="125187"/>
                        <a:ext cx="2151903" cy="3043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6">
            <a:extLst>
              <a:ext uri="{FF2B5EF4-FFF2-40B4-BE49-F238E27FC236}">
                <a16:creationId xmlns:a16="http://schemas.microsoft.com/office/drawing/2014/main" id="{CED0CD9E-A95E-4E4A-967D-082F582DFC45}"/>
              </a:ext>
            </a:extLst>
          </p:cNvPr>
          <p:cNvSpPr txBox="1"/>
          <p:nvPr/>
        </p:nvSpPr>
        <p:spPr>
          <a:xfrm>
            <a:off x="1642901" y="1248869"/>
            <a:ext cx="6873570" cy="162756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На сайте Альфа-Банка представлена основная информация по карте, также есть возможность скачать и посмотреть тарифы. Тарифы представлены в удобном виде, нет лишней и непонятной, для широкого круга клиентов, информации.</a:t>
            </a:r>
          </a:p>
          <a:p>
            <a:pPr lvl="0">
              <a:lnSpc>
                <a:spcPct val="150000"/>
              </a:lnSpc>
              <a:defRPr/>
            </a:pPr>
            <a:endParaRPr lang="ru-RU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В рейтинге </a:t>
            </a:r>
            <a:r>
              <a:rPr lang="ru-RU" dirty="0" err="1">
                <a:solidFill>
                  <a:schemeClr val="bg1"/>
                </a:solidFill>
              </a:rPr>
              <a:t>Банки.ру</a:t>
            </a:r>
            <a:r>
              <a:rPr lang="ru-RU" dirty="0">
                <a:solidFill>
                  <a:schemeClr val="bg1"/>
                </a:solidFill>
              </a:rPr>
              <a:t> Альфа-Карта является самой популярной дебетовой картой в Уфе и Москве.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62DAF01D-6C0A-4F7F-A164-C0A143FA61F5}"/>
              </a:ext>
            </a:extLst>
          </p:cNvPr>
          <p:cNvSpPr txBox="1"/>
          <p:nvPr/>
        </p:nvSpPr>
        <p:spPr>
          <a:xfrm>
            <a:off x="1642901" y="410161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1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F650AD1-98EF-43A8-98F8-AFA9C1B50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0" r="9083" b="9374"/>
          <a:stretch/>
        </p:blipFill>
        <p:spPr>
          <a:xfrm>
            <a:off x="6096000" y="-5992"/>
            <a:ext cx="6113092" cy="68639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6E2C0-0296-4494-825D-2414F96E2672}"/>
              </a:ext>
            </a:extLst>
          </p:cNvPr>
          <p:cNvSpPr/>
          <p:nvPr/>
        </p:nvSpPr>
        <p:spPr>
          <a:xfrm>
            <a:off x="791954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6E621B-F12C-4E57-91BF-3041E38E4BD5}"/>
              </a:ext>
            </a:extLst>
          </p:cNvPr>
          <p:cNvSpPr/>
          <p:nvPr/>
        </p:nvSpPr>
        <p:spPr>
          <a:xfrm>
            <a:off x="4272455" y="2659117"/>
            <a:ext cx="3647090" cy="3647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2DE21-CA94-4BFA-BDBF-CDA2DD428203}"/>
              </a:ext>
            </a:extLst>
          </p:cNvPr>
          <p:cNvSpPr/>
          <p:nvPr/>
        </p:nvSpPr>
        <p:spPr>
          <a:xfrm>
            <a:off x="625365" y="2659117"/>
            <a:ext cx="3647090" cy="36470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E801554-B799-4A76-9FBC-8E653971ED54}"/>
              </a:ext>
            </a:extLst>
          </p:cNvPr>
          <p:cNvSpPr txBox="1"/>
          <p:nvPr/>
        </p:nvSpPr>
        <p:spPr>
          <a:xfrm>
            <a:off x="1030014" y="3072679"/>
            <a:ext cx="589905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45A0605F-FDEE-4B1B-9171-6E99CB2474A0}"/>
              </a:ext>
            </a:extLst>
          </p:cNvPr>
          <p:cNvSpPr txBox="1"/>
          <p:nvPr/>
        </p:nvSpPr>
        <p:spPr>
          <a:xfrm>
            <a:off x="1032544" y="3892721"/>
            <a:ext cx="2160000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Информация о карте в общедоступных источниках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37B09FE2-6DDB-4567-941F-03741359594D}"/>
              </a:ext>
            </a:extLst>
          </p:cNvPr>
          <p:cNvSpPr txBox="1"/>
          <p:nvPr/>
        </p:nvSpPr>
        <p:spPr>
          <a:xfrm>
            <a:off x="467710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F9B63F-FACB-4347-A4A3-429307C1A7F5}"/>
              </a:ext>
            </a:extLst>
          </p:cNvPr>
          <p:cNvSpPr txBox="1"/>
          <p:nvPr/>
        </p:nvSpPr>
        <p:spPr>
          <a:xfrm>
            <a:off x="4679634" y="389272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Получение карты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09D010BC-CA05-41D6-9DC8-889C81AF9FA8}"/>
              </a:ext>
            </a:extLst>
          </p:cNvPr>
          <p:cNvSpPr txBox="1"/>
          <p:nvPr/>
        </p:nvSpPr>
        <p:spPr>
          <a:xfrm>
            <a:off x="4677104" y="4388946"/>
            <a:ext cx="2785241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>
                <a:solidFill>
                  <a:schemeClr val="bg1"/>
                </a:solidFill>
              </a:rPr>
              <a:t>Как быстро можно получить карту, насколько это комфортно и какую карту мы получим в итоге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C18F86E9-CB53-459F-933A-D57BC5E0BA55}"/>
              </a:ext>
            </a:extLst>
          </p:cNvPr>
          <p:cNvSpPr txBox="1"/>
          <p:nvPr/>
        </p:nvSpPr>
        <p:spPr>
          <a:xfrm>
            <a:off x="8324194" y="3072679"/>
            <a:ext cx="682879" cy="74879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03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B9E2CE2D-E1E0-46FC-A779-04CB39AEC33D}"/>
              </a:ext>
            </a:extLst>
          </p:cNvPr>
          <p:cNvSpPr txBox="1"/>
          <p:nvPr/>
        </p:nvSpPr>
        <p:spPr>
          <a:xfrm>
            <a:off x="8326724" y="3892721"/>
            <a:ext cx="216000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defRPr/>
            </a:pPr>
            <a:r>
              <a:rPr lang="ru-RU" sz="2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Использование карты</a:t>
            </a:r>
          </a:p>
        </p:txBody>
      </p:sp>
    </p:spTree>
    <p:extLst>
      <p:ext uri="{BB962C8B-B14F-4D97-AF65-F5344CB8AC3E}">
        <p14:creationId xmlns:p14="http://schemas.microsoft.com/office/powerpoint/2010/main" val="223298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9221F-A215-4DBD-BCC6-AAC1D1E11CF7}"/>
              </a:ext>
            </a:extLst>
          </p:cNvPr>
          <p:cNvSpPr txBox="1"/>
          <p:nvPr/>
        </p:nvSpPr>
        <p:spPr>
          <a:xfrm>
            <a:off x="386525" y="630676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1F2EA620-1F25-4904-8D88-2F85FB9BF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8" r="7255"/>
          <a:stretch/>
        </p:blipFill>
        <p:spPr bwMode="auto">
          <a:xfrm>
            <a:off x="4515398" y="1184674"/>
            <a:ext cx="7406846" cy="448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2D4FC-C999-443F-BE8D-D62DA855F49D}"/>
              </a:ext>
            </a:extLst>
          </p:cNvPr>
          <p:cNvSpPr txBox="1"/>
          <p:nvPr/>
        </p:nvSpPr>
        <p:spPr>
          <a:xfrm>
            <a:off x="1017773" y="1184674"/>
            <a:ext cx="3740839" cy="41379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l"/>
            <a:r>
              <a:rPr lang="ru-RU" b="1" dirty="0">
                <a:latin typeface="-apple-system"/>
              </a:rPr>
              <a:t>Карту можно заказать на сайте/в приложении, не посещая офис?</a:t>
            </a:r>
          </a:p>
          <a:p>
            <a:pPr algn="l"/>
            <a:r>
              <a:rPr lang="ru-RU" dirty="0">
                <a:latin typeface="-apple-system"/>
              </a:rPr>
              <a:t>Да</a:t>
            </a:r>
          </a:p>
          <a:p>
            <a:pPr algn="l"/>
            <a:endParaRPr lang="ru-RU" b="1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dirty="0">
                <a:solidFill>
                  <a:srgbClr val="0B1F35"/>
                </a:solidFill>
                <a:latin typeface="-apple-system"/>
              </a:rPr>
              <a:t>Срок подготовки и доставки карты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1 день</a:t>
            </a:r>
          </a:p>
          <a:p>
            <a:pPr algn="l"/>
            <a:endParaRPr lang="ru-RU" dirty="0">
              <a:solidFill>
                <a:srgbClr val="0B1F35"/>
              </a:solidFill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Можно заказать доставку по адресу?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Да</a:t>
            </a:r>
          </a:p>
          <a:p>
            <a:pPr algn="l"/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Можно забрать карту в отделении (при заказе онлайн)?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Нет (указано, что это временно)</a:t>
            </a:r>
          </a:p>
          <a:p>
            <a:pPr algn="l"/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  <a:p>
            <a:pPr algn="l"/>
            <a:r>
              <a:rPr lang="ru-RU" b="1" dirty="0">
                <a:solidFill>
                  <a:srgbClr val="0B1F35"/>
                </a:solidFill>
                <a:latin typeface="-apple-system"/>
              </a:rPr>
              <a:t>Тип выдаваемой карты</a:t>
            </a:r>
          </a:p>
          <a:p>
            <a:pPr algn="l"/>
            <a:r>
              <a:rPr lang="ru-RU" i="0" dirty="0">
                <a:solidFill>
                  <a:srgbClr val="0B1F35"/>
                </a:solidFill>
                <a:effectLst/>
                <a:latin typeface="-apple-system"/>
              </a:rPr>
              <a:t>Безымянная</a:t>
            </a:r>
          </a:p>
          <a:p>
            <a:pPr algn="l"/>
            <a:endParaRPr lang="ru-RU" dirty="0">
              <a:solidFill>
                <a:srgbClr val="0B1F35"/>
              </a:solidFill>
              <a:latin typeface="-apple-system"/>
            </a:endParaRPr>
          </a:p>
          <a:p>
            <a:pPr algn="l"/>
            <a:r>
              <a:rPr lang="ru-RU" b="1" i="0" dirty="0">
                <a:solidFill>
                  <a:srgbClr val="0B1F35"/>
                </a:solidFill>
                <a:effectLst/>
                <a:latin typeface="-apple-system"/>
              </a:rPr>
              <a:t>Возможность поменять тип карты</a:t>
            </a:r>
          </a:p>
          <a:p>
            <a:pPr algn="l"/>
            <a:r>
              <a:rPr lang="ru-RU" dirty="0">
                <a:solidFill>
                  <a:srgbClr val="0B1F35"/>
                </a:solidFill>
                <a:latin typeface="-apple-system"/>
              </a:rPr>
              <a:t>Нет</a:t>
            </a:r>
            <a:endParaRPr lang="ru-RU" i="0" dirty="0">
              <a:solidFill>
                <a:srgbClr val="0B1F3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7766282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8510</TotalTime>
  <Words>665</Words>
  <Application>Microsoft Office PowerPoint</Application>
  <PresentationFormat>Широкоэкранный</PresentationFormat>
  <Paragraphs>138</Paragraphs>
  <Slides>14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Segoe UI</vt:lpstr>
      <vt:lpstr>Segoe UI Light</vt:lpstr>
      <vt:lpstr>Segoe UI Semibold</vt:lpstr>
      <vt:lpstr>Times New Roman</vt:lpstr>
      <vt:lpstr>2_Office Theme</vt:lpstr>
      <vt:lpstr>Adobe Acrobat Document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- by Slidor</dc:title>
  <dc:creator>Jerome BESTEL;Slidor</dc:creator>
  <cp:keywords>PowerPoint, Glide, Slidor</cp:keywords>
  <cp:lastModifiedBy>LASharipova@outlook.com</cp:lastModifiedBy>
  <cp:revision>372</cp:revision>
  <dcterms:created xsi:type="dcterms:W3CDTF">2018-11-08T16:43:29Z</dcterms:created>
  <dcterms:modified xsi:type="dcterms:W3CDTF">2022-09-01T11:10:54Z</dcterms:modified>
</cp:coreProperties>
</file>